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3"/>
  </p:notesMasterIdLst>
  <p:handoutMasterIdLst>
    <p:handoutMasterId r:id="rId44"/>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312" r:id="rId32"/>
    <p:sldId id="281" r:id="rId33"/>
    <p:sldId id="320" r:id="rId34"/>
    <p:sldId id="301" r:id="rId35"/>
    <p:sldId id="322" r:id="rId36"/>
    <p:sldId id="323" r:id="rId37"/>
    <p:sldId id="319" r:id="rId38"/>
    <p:sldId id="260" r:id="rId39"/>
    <p:sldId id="262" r:id="rId40"/>
    <p:sldId id="268" r:id="rId41"/>
    <p:sldId id="2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 id="293"/>
          </p14:sldIdLst>
        </p14:section>
        <p14:section name="Architecture" id="{75AC119B-228B-3340-B890-835A4AFCBB01}">
          <p14:sldIdLst>
            <p14:sldId id="277"/>
            <p14:sldId id="311"/>
            <p14:sldId id="312"/>
            <p14:sldId id="281"/>
            <p14:sldId id="320"/>
          </p14:sldIdLst>
        </p14:section>
        <p14:section name="Conclusion" id="{23E49AB8-53DB-BA4D-9791-0687753423C9}">
          <p14:sldIdLst>
            <p14:sldId id="301"/>
            <p14:sldId id="322"/>
            <p14:sldId id="323"/>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3"/>
    <p:restoredTop sz="82310"/>
  </p:normalViewPr>
  <p:slideViewPr>
    <p:cSldViewPr snapToGrid="0" snapToObjects="1">
      <p:cViewPr>
        <p:scale>
          <a:sx n="88" d="100"/>
          <a:sy n="88" d="100"/>
        </p:scale>
        <p:origin x="272" y="26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3/2/16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Google</a:t>
            </a:r>
            <a:r>
              <a:rPr lang="en-US" baseline="0" dirty="0" smtClean="0"/>
              <a:t> Scholar - to figure out co-author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exampe</a:t>
            </a:r>
            <a:r>
              <a:rPr lang="en-US" baseline="0" dirty="0" smtClean="0"/>
              <a:t> for </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tiff"/><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9.xml.rels><?xml version="1.0" encoding="UTF-8" standalone="yes"?>
<Relationships xmlns="http://schemas.openxmlformats.org/package/2006/relationships"><Relationship Id="rId11" Type="http://schemas.openxmlformats.org/officeDocument/2006/relationships/image" Target="../media/image86.tiff"/><Relationship Id="rId12" Type="http://schemas.openxmlformats.org/officeDocument/2006/relationships/image" Target="../media/image87.tiff"/><Relationship Id="rId13" Type="http://schemas.openxmlformats.org/officeDocument/2006/relationships/image" Target="../media/image88.tiff"/><Relationship Id="rId14" Type="http://schemas.openxmlformats.org/officeDocument/2006/relationships/image" Target="../media/image89.tiff"/><Relationship Id="rId15" Type="http://schemas.openxmlformats.org/officeDocument/2006/relationships/image" Target="../media/image90.png"/><Relationship Id="rId1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3.tiff"/><Relationship Id="rId9" Type="http://schemas.openxmlformats.org/officeDocument/2006/relationships/image" Target="../media/image84.tiff"/><Relationship Id="rId10" Type="http://schemas.openxmlformats.org/officeDocument/2006/relationships/image" Target="../media/image8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99.tiff"/><Relationship Id="rId12" Type="http://schemas.openxmlformats.org/officeDocument/2006/relationships/image" Target="../media/image100.tiff"/><Relationship Id="rId13" Type="http://schemas.openxmlformats.org/officeDocument/2006/relationships/image" Target="../media/image101.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2.tiff"/><Relationship Id="rId4" Type="http://schemas.openxmlformats.org/officeDocument/2006/relationships/image" Target="../media/image93.tiff"/><Relationship Id="rId5" Type="http://schemas.openxmlformats.org/officeDocument/2006/relationships/image" Target="../media/image94.tiff"/><Relationship Id="rId6" Type="http://schemas.openxmlformats.org/officeDocument/2006/relationships/image" Target="../media/image88.tiff"/><Relationship Id="rId7" Type="http://schemas.openxmlformats.org/officeDocument/2006/relationships/image" Target="../media/image95.tiff"/><Relationship Id="rId8" Type="http://schemas.openxmlformats.org/officeDocument/2006/relationships/image" Target="../media/image96.tiff"/><Relationship Id="rId9" Type="http://schemas.openxmlformats.org/officeDocument/2006/relationships/image" Target="../media/image97.tiff"/><Relationship Id="rId10" Type="http://schemas.openxmlformats.org/officeDocument/2006/relationships/image" Target="../media/image9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b="1" dirty="0" smtClean="0"/>
              <a:t>Kyeongan (Karl) Kwon</a:t>
            </a:r>
          </a:p>
          <a:p>
            <a:pPr algn="ctr"/>
            <a:r>
              <a:rPr lang="en-US" b="1" dirty="0"/>
              <a:t>PhD </a:t>
            </a:r>
            <a:r>
              <a:rPr lang="en-US" b="1" dirty="0" smtClean="0"/>
              <a:t>Proposal</a:t>
            </a:r>
            <a:endParaRPr lang="en-US" sz="2400" b="1" dirty="0" smtClean="0"/>
          </a:p>
          <a:p>
            <a:pPr algn="ctr"/>
            <a:endParaRPr lang="en-US" sz="1200" b="1" dirty="0" smtClean="0"/>
          </a:p>
          <a:p>
            <a:pPr algn="ctr"/>
            <a:r>
              <a:rPr lang="en-US" sz="2800" b="1" dirty="0" smtClean="0"/>
              <a:t>Advisor: Prof. Ioannis Pavlidis</a:t>
            </a:r>
            <a:endParaRPr lang="en-US" sz="2800" b="1" dirty="0"/>
          </a:p>
          <a:p>
            <a:pPr algn="ctr"/>
            <a:r>
              <a:rPr lang="en-US" sz="2800" b="1" dirty="0" smtClean="0"/>
              <a:t>Friday February 26,</a:t>
            </a:r>
            <a:r>
              <a:rPr lang="ko-KR" altLang="en-US" sz="2800" b="1" dirty="0" smtClean="0"/>
              <a:t> </a:t>
            </a:r>
            <a:r>
              <a:rPr lang="en-US" sz="2800" b="1" dirty="0" smtClean="0"/>
              <a:t>2016 11:00 AM</a:t>
            </a:r>
            <a:endParaRPr lang="ko-KR" altLang="en-US" sz="2800" b="1"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a:t>
            </a:r>
            <a:r>
              <a:rPr lang="en-US" dirty="0" smtClean="0">
                <a:solidFill>
                  <a:srgbClr val="92D050"/>
                </a:solidFill>
              </a:rPr>
              <a:t>Decimal</a:t>
            </a:r>
            <a:r>
              <a:rPr lang="en-US" dirty="0" smtClean="0"/>
              <a:t> scales</a:t>
            </a:r>
          </a:p>
          <a:p>
            <a:pPr lvl="1"/>
            <a:r>
              <a:rPr lang="en-US" dirty="0" smtClean="0"/>
              <a:t>Senior records vs. </a:t>
            </a:r>
            <a:r>
              <a:rPr lang="en-US" dirty="0" smtClean="0">
                <a:solidFill>
                  <a:srgbClr val="92D050"/>
                </a:solidFill>
              </a:rPr>
              <a:t>junior</a:t>
            </a:r>
            <a:r>
              <a:rPr lang="en-US" dirty="0" smtClean="0"/>
              <a:t>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smtClean="0"/>
              <a:t>journal papers</a:t>
            </a:r>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smtClean="0"/>
              <a:t>journal papers</a:t>
            </a:r>
            <a:endParaRPr lang="en-US" dirty="0" smtClean="0"/>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begin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smtClean="0"/>
              <a:t>Impact: post-production </a:t>
            </a:r>
            <a:r>
              <a:rPr lang="en-US" dirty="0"/>
              <a:t>merit</a:t>
            </a:r>
          </a:p>
          <a:p>
            <a:pPr lvl="1"/>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a:t>Prestige: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0" y="286508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h-index</a:t>
            </a:r>
            <a:r>
              <a:rPr lang="en-US" dirty="0"/>
              <a:t>, Citations, Impact Factor</a:t>
            </a:r>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2427" y="2779081"/>
            <a:ext cx="5533991" cy="1934262"/>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50560" y="478721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a:t>
              </a:r>
              <a:r>
                <a:rPr lang="en-US" dirty="0" smtClean="0">
                  <a:solidFill>
                    <a:srgbClr val="FF0000"/>
                  </a:solidFill>
                </a:rPr>
                <a:t>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Google </a:t>
            </a:r>
            <a:r>
              <a:rPr lang="en-US" dirty="0"/>
              <a:t>Scholar includes many different cases on its page of papers</a:t>
            </a:r>
          </a:p>
          <a:p>
            <a:pPr marL="677862" lvl="1" indent="-457200">
              <a:lnSpc>
                <a:spcPct val="100000"/>
              </a:lnSpc>
            </a:pPr>
            <a:r>
              <a:rPr lang="en-US" sz="2800" dirty="0"/>
              <a:t>Ioannis T </a:t>
            </a:r>
            <a:r>
              <a:rPr lang="en-US" sz="2800" dirty="0" smtClean="0"/>
              <a:t>Pavlidis</a:t>
            </a:r>
          </a:p>
          <a:p>
            <a:pPr marL="677862" lvl="1" indent="-457200">
              <a:lnSpc>
                <a:spcPct val="100000"/>
              </a:lnSpc>
            </a:pPr>
            <a:r>
              <a:rPr lang="en-US" sz="2800" dirty="0" smtClean="0"/>
              <a:t>IT Pavlidis</a:t>
            </a:r>
          </a:p>
          <a:p>
            <a:pPr marL="677862" lvl="1" indent="-457200">
              <a:lnSpc>
                <a:spcPct val="100000"/>
              </a:lnSpc>
            </a:pPr>
            <a:r>
              <a:rPr lang="en-US" sz="2800" dirty="0" smtClean="0"/>
              <a:t>I Pavlidis</a:t>
            </a:r>
          </a:p>
          <a:p>
            <a:pPr marL="677862" lvl="1" indent="-457200">
              <a:lnSpc>
                <a:spcPct val="100000"/>
              </a:lnSpc>
            </a:pPr>
            <a:r>
              <a:rPr lang="en-US" sz="2800" dirty="0" smtClean="0"/>
              <a:t>Ioannis </a:t>
            </a:r>
            <a:r>
              <a:rPr lang="en-US" sz="2800" dirty="0" smtClean="0"/>
              <a:t>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06804" y="2508912"/>
            <a:ext cx="4379245" cy="1800527"/>
          </a:xfrm>
          <a:prstGeom prst="rect">
            <a:avLst/>
          </a:prstGeom>
        </p:spPr>
      </p:pic>
      <p:grpSp>
        <p:nvGrpSpPr>
          <p:cNvPr id="16" name="Group 15"/>
          <p:cNvGrpSpPr/>
          <p:nvPr/>
        </p:nvGrpSpPr>
        <p:grpSpPr>
          <a:xfrm>
            <a:off x="4354462" y="2887296"/>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endParaRPr lang="en-US" dirty="0" smtClean="0"/>
          </a:p>
          <a:p>
            <a:pPr>
              <a:lnSpc>
                <a:spcPct val="100000"/>
              </a:lnSpc>
            </a:pPr>
            <a:r>
              <a:rPr lang="en-US" dirty="0" smtClean="0"/>
              <a:t>Funding </a:t>
            </a:r>
            <a:r>
              <a:rPr lang="en-US" dirty="0" smtClean="0"/>
              <a:t>dataset</a:t>
            </a:r>
          </a:p>
          <a:p>
            <a:pPr lvl="1">
              <a:lnSpc>
                <a:spcPct val="100000"/>
              </a:lnSpc>
            </a:pPr>
            <a:r>
              <a:rPr lang="en-US" sz="2800" dirty="0" smtClean="0"/>
              <a:t>Remove Jr. III, PhD, Dr., and so </a:t>
            </a:r>
            <a:r>
              <a:rPr lang="en-US" sz="2800" dirty="0" smtClean="0"/>
              <a:t>on</a:t>
            </a:r>
            <a:endParaRPr lang="en-US" sz="2800" dirty="0" smtClean="0"/>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33</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127957" y="5339028"/>
            <a:ext cx="2007281" cy="523220"/>
          </a:xfrm>
          <a:prstGeom prst="rect">
            <a:avLst/>
          </a:prstGeom>
          <a:noFill/>
        </p:spPr>
        <p:txBody>
          <a:bodyPr wrap="none" rtlCol="0">
            <a:spAutoFit/>
          </a:bodyPr>
          <a:lstStyle/>
          <a:p>
            <a:r>
              <a:rPr lang="en-US" sz="2800" u="sng" dirty="0" smtClean="0">
                <a:solidFill>
                  <a:srgbClr val="00B0F0"/>
                </a:solidFill>
              </a:rPr>
              <a:t>M %</a:t>
            </a:r>
            <a:r>
              <a:rPr lang="en-US" sz="2800" dirty="0" smtClean="0"/>
              <a:t> </a:t>
            </a:r>
            <a:r>
              <a:rPr lang="en-US" sz="2800" dirty="0"/>
              <a:t>Daniel </a:t>
            </a:r>
          </a:p>
        </p:txBody>
      </p:sp>
      <p:sp>
        <p:nvSpPr>
          <p:cNvPr id="18" name="TextBox 17"/>
          <p:cNvSpPr txBox="1"/>
          <p:nvPr/>
        </p:nvSpPr>
        <p:spPr>
          <a:xfrm>
            <a:off x="1120011" y="5886143"/>
            <a:ext cx="1935145" cy="523220"/>
          </a:xfrm>
          <a:prstGeom prst="rect">
            <a:avLst/>
          </a:prstGeom>
          <a:noFill/>
        </p:spPr>
        <p:txBody>
          <a:bodyPr wrap="none" rtlCol="0">
            <a:spAutoFit/>
          </a:bodyPr>
          <a:lstStyle/>
          <a:p>
            <a:r>
              <a:rPr lang="en-US" sz="2800" dirty="0"/>
              <a:t>Daniel </a:t>
            </a:r>
            <a:r>
              <a:rPr lang="en-US" sz="2800" u="sng" dirty="0" smtClean="0">
                <a:solidFill>
                  <a:srgbClr val="00B0F0"/>
                </a:solidFill>
              </a:rPr>
              <a:t>M %</a:t>
            </a:r>
            <a:endParaRPr lang="en-US" sz="2800" u="sng" dirty="0">
              <a:solidFill>
                <a:srgbClr val="00B0F0"/>
              </a:solidFill>
            </a:endParaRPr>
          </a:p>
        </p:txBody>
      </p:sp>
      <p:sp>
        <p:nvSpPr>
          <p:cNvPr id="19" name="TextBox 18"/>
          <p:cNvSpPr txBox="1"/>
          <p:nvPr/>
        </p:nvSpPr>
        <p:spPr>
          <a:xfrm>
            <a:off x="4267976" y="5379282"/>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20" name="TextBox 19"/>
          <p:cNvSpPr txBox="1"/>
          <p:nvPr/>
        </p:nvSpPr>
        <p:spPr>
          <a:xfrm>
            <a:off x="4267976" y="5917034"/>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linds(horizontal)">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a:t>
            </a:r>
            <a:r>
              <a:rPr lang="en-US" sz="2200" dirty="0"/>
              <a:t>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a:t>
            </a:r>
            <a:r>
              <a:rPr lang="en-US" sz="1800" dirty="0">
                <a:solidFill>
                  <a:srgbClr val="F2F2F2"/>
                </a:solidFill>
              </a:rPr>
              <a:t>relationships </a:t>
            </a:r>
            <a:r>
              <a:rPr lang="en-US" sz="1800" dirty="0">
                <a:solidFill>
                  <a:srgbClr val="F2F2F2"/>
                </a:solidFill>
              </a:rPr>
              <a:t>among merit </a:t>
            </a:r>
            <a:r>
              <a:rPr lang="en-US" sz="1800" dirty="0">
                <a:solidFill>
                  <a:srgbClr val="F2F2F2"/>
                </a:solidFill>
              </a:rPr>
              <a:t>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a:t>
            </a:r>
            <a:r>
              <a:rPr lang="en-US" sz="1800" dirty="0">
                <a:solidFill>
                  <a:srgbClr val="F2F2F2"/>
                </a:solidFill>
              </a:rPr>
              <a:t>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a:t>
            </a:r>
            <a:r>
              <a:rPr lang="en-US" sz="1800" dirty="0" smtClean="0">
                <a:solidFill>
                  <a:schemeClr val="accent5"/>
                </a:solidFill>
              </a:rPr>
              <a:t>groups</a:t>
            </a:r>
            <a:endParaRPr lang="en-US" sz="1800" dirty="0" smtClean="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77372" y="3148627"/>
            <a:ext cx="2728685" cy="3657600"/>
          </a:xfrm>
          <a:prstGeom prst="rect">
            <a:avLst/>
          </a:prstGeom>
        </p:spPr>
      </p:pic>
      <p:grpSp>
        <p:nvGrpSpPr>
          <p:cNvPr id="32" name="Group 31"/>
          <p:cNvGrpSpPr/>
          <p:nvPr/>
        </p:nvGrpSpPr>
        <p:grpSpPr>
          <a:xfrm>
            <a:off x="8806674" y="3269554"/>
            <a:ext cx="2786888" cy="3086796"/>
            <a:chOff x="8806674" y="3269554"/>
            <a:chExt cx="2786888" cy="3086796"/>
          </a:xfrm>
        </p:grpSpPr>
        <p:grpSp>
          <p:nvGrpSpPr>
            <p:cNvPr id="30" name="Group 29"/>
            <p:cNvGrpSpPr/>
            <p:nvPr/>
          </p:nvGrpSpPr>
          <p:grpSpPr>
            <a:xfrm>
              <a:off x="8806674" y="3269554"/>
              <a:ext cx="2786888" cy="1737958"/>
              <a:chOff x="8806674" y="3490262"/>
              <a:chExt cx="2786888" cy="1737958"/>
            </a:xfrm>
          </p:grpSpPr>
          <p:pic>
            <p:nvPicPr>
              <p:cNvPr id="17" name="Picture 16"/>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11162" y="4254528"/>
                <a:ext cx="2782400" cy="973692"/>
              </a:xfrm>
              <a:prstGeom prst="rect">
                <a:avLst/>
              </a:prstGeom>
            </p:spPr>
          </p:pic>
          <p:pic>
            <p:nvPicPr>
              <p:cNvPr id="28" name="Picture 2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806674" y="3490262"/>
                <a:ext cx="512830" cy="641472"/>
              </a:xfrm>
              <a:prstGeom prst="rect">
                <a:avLst/>
              </a:prstGeom>
            </p:spPr>
          </p:pic>
        </p:grpSp>
        <p:pic>
          <p:nvPicPr>
            <p:cNvPr id="31" name="Picture 30"/>
            <p:cNvPicPr>
              <a:picLocks noChangeAspect="1"/>
            </p:cNvPicPr>
            <p:nvPr/>
          </p:nvPicPr>
          <p:blipFill>
            <a:blip r:embed="rId20"/>
            <a:stretch>
              <a:fillRect/>
            </a:stretch>
          </p:blipFill>
          <p:spPr>
            <a:xfrm>
              <a:off x="8806674" y="5060123"/>
              <a:ext cx="2786888" cy="1296227"/>
            </a:xfrm>
            <a:prstGeom prst="rect">
              <a:avLst/>
            </a:prstGeom>
          </p:spPr>
        </p:pic>
      </p:gr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blinds(horizontal)">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a:t>
            </a:r>
            <a:r>
              <a:rPr lang="en-US" sz="2200" dirty="0" smtClean="0"/>
              <a:t>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9674137">
              <a:off x="9284908" y="1647111"/>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6200000">
              <a:off x="8931119" y="238815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linds(horizontal)">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1" grpId="0" animBg="1"/>
      <p:bldP spid="22" grpId="0" animBg="1"/>
      <p:bldP spid="29" grpId="0"/>
      <p:bldP spid="32"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3994" y="3213358"/>
            <a:ext cx="4332470" cy="3249353"/>
          </a:xfrm>
          <a:prstGeom prst="rect">
            <a:avLst/>
          </a:prstGeom>
        </p:spPr>
      </p:pic>
      <p:grpSp>
        <p:nvGrpSpPr>
          <p:cNvPr id="18" name="Group 17"/>
          <p:cNvGrpSpPr/>
          <p:nvPr/>
        </p:nvGrpSpPr>
        <p:grpSpPr>
          <a:xfrm>
            <a:off x="5850183"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smtClean="0"/>
                <a:t>Impact</a:t>
              </a:r>
              <a:endParaRPr lang="en-US"/>
            </a:p>
          </p:txBody>
        </p:sp>
      </p:grpSp>
      <p:grpSp>
        <p:nvGrpSpPr>
          <p:cNvPr id="19" name="Group 18"/>
          <p:cNvGrpSpPr/>
          <p:nvPr/>
        </p:nvGrpSpPr>
        <p:grpSpPr>
          <a:xfrm>
            <a:off x="6438900"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5850183" y="5697941"/>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endParaRPr lang="en-US" sz="800" b="1" dirty="0" smtClean="0">
              <a:solidFill>
                <a:schemeClr val="bg1"/>
              </a:solidFill>
            </a:endParaRP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endParaRPr lang="en-US" sz="800" dirty="0" smtClean="0">
              <a:solidFill>
                <a:schemeClr val="bg1">
                  <a:lumMod val="50000"/>
                  <a:lumOff val="50000"/>
                </a:schemeClr>
              </a:solidFill>
            </a:endParaRP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a:srcRect l="129" t="3798" r="44850" b="29302"/>
          <a:stretch/>
        </p:blipFill>
        <p:spPr>
          <a:xfrm>
            <a:off x="50806" y="1459420"/>
            <a:ext cx="1097280" cy="1097280"/>
          </a:xfrm>
          <a:prstGeom prst="ellipse">
            <a:avLst/>
          </a:prstGeom>
        </p:spPr>
      </p:pic>
      <p:grpSp>
        <p:nvGrpSpPr>
          <p:cNvPr id="64" name="Group 63"/>
          <p:cNvGrpSpPr/>
          <p:nvPr/>
        </p:nvGrpSpPr>
        <p:grpSpPr>
          <a:xfrm>
            <a:off x="4725038" y="4755"/>
            <a:ext cx="7516988" cy="3710531"/>
            <a:chOff x="-1581423" y="-1335337"/>
            <a:chExt cx="7516988" cy="3710531"/>
          </a:xfrm>
        </p:grpSpPr>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09331" y="-1335337"/>
              <a:ext cx="3626234" cy="2778289"/>
            </a:xfrm>
            <a:prstGeom prst="rect">
              <a:avLst/>
            </a:prstGeom>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81423" y="-1325397"/>
              <a:ext cx="4284482" cy="2743200"/>
            </a:xfrm>
            <a:prstGeom prst="rect">
              <a:avLst/>
            </a:prstGeom>
          </p:spPr>
        </p:pic>
        <p:cxnSp>
          <p:nvCxnSpPr>
            <p:cNvPr id="52" name="Straight Connector 51"/>
            <p:cNvCxnSpPr/>
            <p:nvPr/>
          </p:nvCxnSpPr>
          <p:spPr>
            <a:xfrm flipV="1">
              <a:off x="788586" y="1126204"/>
              <a:ext cx="3307556" cy="12489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126204"/>
              <a:ext cx="1785132" cy="121034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34336</TotalTime>
  <Words>3606</Words>
  <Application>Microsoft Macintosh PowerPoint</Application>
  <PresentationFormat>Widescreen</PresentationFormat>
  <Paragraphs>600</Paragraphs>
  <Slides>41</Slides>
  <Notes>39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ER Diagram</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749</cp:revision>
  <cp:lastPrinted>2016-02-26T16:33:58Z</cp:lastPrinted>
  <dcterms:created xsi:type="dcterms:W3CDTF">2015-09-15T19:51:47Z</dcterms:created>
  <dcterms:modified xsi:type="dcterms:W3CDTF">2016-03-04T18:07:14Z</dcterms:modified>
</cp:coreProperties>
</file>